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56" r:id="rId2"/>
    <p:sldId id="472" r:id="rId3"/>
    <p:sldId id="473" r:id="rId4"/>
    <p:sldId id="474" r:id="rId5"/>
    <p:sldId id="475" r:id="rId6"/>
    <p:sldId id="476" r:id="rId7"/>
    <p:sldId id="477" r:id="rId8"/>
    <p:sldId id="478" r:id="rId9"/>
    <p:sldId id="479" r:id="rId10"/>
    <p:sldId id="480" r:id="rId11"/>
    <p:sldId id="481"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4660"/>
  </p:normalViewPr>
  <p:slideViewPr>
    <p:cSldViewPr snapToGrid="0">
      <p:cViewPr varScale="1">
        <p:scale>
          <a:sx n="68" d="100"/>
          <a:sy n="68" d="100"/>
        </p:scale>
        <p:origin x="5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Judul">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d-ID"/>
              <a:t>Klik untuk mengedit gaya judul Master</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a:t>Klik untuk mengedit gaya subjudul Master</a:t>
            </a:r>
            <a:endParaRPr lang="en-US" dirty="0"/>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200288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Judul d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d-ID"/>
              <a:t>Klik untuk mengedit gaya judul Master</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2219497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Kutipa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d-ID"/>
              <a:t>Klik untuk edit gaya teks Master</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3386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u Nam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d-ID"/>
              <a:t>Klik untuk mengedit gaya judul Master</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248383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u Nama dengan Kutipa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d-ID"/>
              <a:t>Klik untuk edit gaya teks Master</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674656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Benar atau Salah">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d-ID"/>
              <a:t>Klik untuk mengedit gaya judul Master</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d-ID"/>
              <a:t>Klik untuk edit gaya teks Master</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24526407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Vertical Text Placeholder 2"/>
          <p:cNvSpPr>
            <a:spLocks noGrp="1"/>
          </p:cNvSpPr>
          <p:nvPr>
            <p:ph type="body" orient="vert" idx="1"/>
          </p:nvPr>
        </p:nvSpPr>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253100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Judul Vertikal dan Tek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d-ID"/>
              <a:t>Klik untuk mengedit gaya judul Master</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4071889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id-ID"/>
              <a:t>Klik untuk mengedit gaya judul Master</a:t>
            </a:r>
            <a:endParaRPr lang="en-US" dirty="0"/>
          </a:p>
        </p:txBody>
      </p:sp>
      <p:sp>
        <p:nvSpPr>
          <p:cNvPr id="3" name="Content Placeholder 2"/>
          <p:cNvSpPr>
            <a:spLocks noGrp="1"/>
          </p:cNvSpPr>
          <p:nvPr>
            <p:ph idx="1"/>
          </p:nvPr>
        </p:nvSpPr>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620419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eader Bagia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d-ID"/>
              <a:t>Klik untuk mengedit gaya judul Master</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A5630F51-8D24-445D-8EFA-1028A1892B6D}" type="datetimeFigureOut">
              <a:rPr lang="id-ID" smtClean="0"/>
              <a:t>29/03/2023</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552328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Date Placeholder 4"/>
          <p:cNvSpPr>
            <a:spLocks noGrp="1"/>
          </p:cNvSpPr>
          <p:nvPr>
            <p:ph type="dt" sz="half" idx="10"/>
          </p:nvPr>
        </p:nvSpPr>
        <p:spPr/>
        <p:txBody>
          <a:bodyPr/>
          <a:lstStyle/>
          <a:p>
            <a:fld id="{A5630F51-8D24-445D-8EFA-1028A1892B6D}" type="datetimeFigureOut">
              <a:rPr lang="id-ID" smtClean="0"/>
              <a:t>29/03/2023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379410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d-ID"/>
              <a:t>Klik untuk mengedit gaya judul Master</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7" name="Date Placeholder 6"/>
          <p:cNvSpPr>
            <a:spLocks noGrp="1"/>
          </p:cNvSpPr>
          <p:nvPr>
            <p:ph type="dt" sz="half" idx="10"/>
          </p:nvPr>
        </p:nvSpPr>
        <p:spPr/>
        <p:txBody>
          <a:bodyPr/>
          <a:lstStyle/>
          <a:p>
            <a:fld id="{A5630F51-8D24-445D-8EFA-1028A1892B6D}" type="datetimeFigureOut">
              <a:rPr lang="id-ID" smtClean="0"/>
              <a:t>29/03/2023</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1120971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d-ID"/>
              <a:t>Klik untuk mengedit gaya judul Master</a:t>
            </a:r>
            <a:endParaRPr lang="en-US" dirty="0"/>
          </a:p>
        </p:txBody>
      </p:sp>
      <p:sp>
        <p:nvSpPr>
          <p:cNvPr id="3" name="Date Placeholder 2"/>
          <p:cNvSpPr>
            <a:spLocks noGrp="1"/>
          </p:cNvSpPr>
          <p:nvPr>
            <p:ph type="dt" sz="half" idx="10"/>
          </p:nvPr>
        </p:nvSpPr>
        <p:spPr/>
        <p:txBody>
          <a:bodyPr/>
          <a:lstStyle/>
          <a:p>
            <a:fld id="{A5630F51-8D24-445D-8EFA-1028A1892B6D}" type="datetimeFigureOut">
              <a:rPr lang="id-ID" smtClean="0"/>
              <a:t>29/03/2023</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665750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630F51-8D24-445D-8EFA-1028A1892B6D}" type="datetimeFigureOut">
              <a:rPr lang="id-ID" smtClean="0"/>
              <a:t>29/03/2023</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2889922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onten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d-ID"/>
              <a:t>Klik untuk mengedit gaya judul Master</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d-ID"/>
              <a:t>Klik untuk edit gaya teks Master</a:t>
            </a:r>
          </a:p>
        </p:txBody>
      </p:sp>
      <p:sp>
        <p:nvSpPr>
          <p:cNvPr id="5" name="Date Placeholder 4"/>
          <p:cNvSpPr>
            <a:spLocks noGrp="1"/>
          </p:cNvSpPr>
          <p:nvPr>
            <p:ph type="dt" sz="half" idx="10"/>
          </p:nvPr>
        </p:nvSpPr>
        <p:spPr/>
        <p:txBody>
          <a:bodyPr/>
          <a:lstStyle/>
          <a:p>
            <a:fld id="{A5630F51-8D24-445D-8EFA-1028A1892B6D}" type="datetimeFigureOut">
              <a:rPr lang="id-ID" smtClean="0"/>
              <a:t>29/03/2023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3616153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Gambar dengan Keteranga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d-ID"/>
              <a:t>Klik untuk mengedit gaya judul Master</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a:t>Klik ikon untuk menambahkan gambar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Date Placeholder 4"/>
          <p:cNvSpPr>
            <a:spLocks noGrp="1"/>
          </p:cNvSpPr>
          <p:nvPr>
            <p:ph type="dt" sz="half" idx="10"/>
          </p:nvPr>
        </p:nvSpPr>
        <p:spPr/>
        <p:txBody>
          <a:bodyPr/>
          <a:lstStyle/>
          <a:p>
            <a:fld id="{A5630F51-8D24-445D-8EFA-1028A1892B6D}" type="datetimeFigureOut">
              <a:rPr lang="id-ID" smtClean="0"/>
              <a:t>29/03/2023</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CCD50E-2045-4166-BAAE-7D28006318AE}" type="slidenum">
              <a:rPr lang="id-ID" smtClean="0"/>
              <a:t>‹#›</a:t>
            </a:fld>
            <a:endParaRPr lang="id-ID"/>
          </a:p>
        </p:txBody>
      </p:sp>
    </p:spTree>
    <p:extLst>
      <p:ext uri="{BB962C8B-B14F-4D97-AF65-F5344CB8AC3E}">
        <p14:creationId xmlns:p14="http://schemas.microsoft.com/office/powerpoint/2010/main" val="2529864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d-ID"/>
              <a:t>Klik untuk mengedit gaya judul Master</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630F51-8D24-445D-8EFA-1028A1892B6D}" type="datetimeFigureOut">
              <a:rPr lang="id-ID" smtClean="0"/>
              <a:t>29/03/2023</a:t>
            </a:fld>
            <a:endParaRPr lang="id-ID"/>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1CCD50E-2045-4166-BAAE-7D28006318AE}" type="slidenum">
              <a:rPr lang="id-ID" smtClean="0"/>
              <a:t>‹#›</a:t>
            </a:fld>
            <a:endParaRPr lang="id-ID"/>
          </a:p>
        </p:txBody>
      </p:sp>
    </p:spTree>
    <p:extLst>
      <p:ext uri="{BB962C8B-B14F-4D97-AF65-F5344CB8AC3E}">
        <p14:creationId xmlns:p14="http://schemas.microsoft.com/office/powerpoint/2010/main" val="3277735618"/>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677" r:id="rId15"/>
    <p:sldLayoutId id="214748367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2BB20792-3638-A972-45F3-0E525DB73513}"/>
              </a:ext>
            </a:extLst>
          </p:cNvPr>
          <p:cNvSpPr>
            <a:spLocks noGrp="1"/>
          </p:cNvSpPr>
          <p:nvPr>
            <p:ph type="ctrTitle"/>
          </p:nvPr>
        </p:nvSpPr>
        <p:spPr/>
        <p:txBody>
          <a:bodyPr/>
          <a:lstStyle/>
          <a:p>
            <a:r>
              <a:rPr lang="en-US" dirty="0"/>
              <a:t>4 step sketch</a:t>
            </a:r>
            <a:endParaRPr lang="id-ID" dirty="0"/>
          </a:p>
        </p:txBody>
      </p:sp>
    </p:spTree>
    <p:extLst>
      <p:ext uri="{BB962C8B-B14F-4D97-AF65-F5344CB8AC3E}">
        <p14:creationId xmlns:p14="http://schemas.microsoft.com/office/powerpoint/2010/main" val="2969313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xmlns="" id="{E1655065-0BD7-4422-BEC0-4401E998090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4DDD90AC-ABEC-4A76-9C9C-AD0A5F8FC7F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21A8AFEF-EC50-4C0B-9C64-814B76C82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CAFAA800-E117-4357-84E4-56B63EA03E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8DDFC9F4-3B45-402D-8AD7-60B3F08ED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F26A0854-FBE4-4587-B349-06BE192BD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54A9C4C6-FF7D-470E-BFCA-CE4F60A1F0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B1721EA8-4871-45D4-B78F-AE805A3004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E5763971-E3A3-45C6-9BA8-2E032C7A5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2752E94-0E01-4AF5-A43A-F2FAD8737C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3" name="Picture 2" descr="A close up of text on a white background&#10;&#10;Description automatically generated">
            <a:extLst>
              <a:ext uri="{FF2B5EF4-FFF2-40B4-BE49-F238E27FC236}">
                <a16:creationId xmlns:a16="http://schemas.microsoft.com/office/drawing/2014/main" xmlns="" id="{F7CDBC36-D454-5176-C169-4388FB4928E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829" r="260" b="13326"/>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extBox 3">
            <a:extLst>
              <a:ext uri="{FF2B5EF4-FFF2-40B4-BE49-F238E27FC236}">
                <a16:creationId xmlns:a16="http://schemas.microsoft.com/office/drawing/2014/main" xmlns="" id="{83E2E4D7-1E9C-CF42-AC72-659A493010C9}"/>
              </a:ext>
            </a:extLst>
          </p:cNvPr>
          <p:cNvSpPr txBox="1"/>
          <p:nvPr/>
        </p:nvSpPr>
        <p:spPr>
          <a:xfrm>
            <a:off x="5380563" y="1678665"/>
            <a:ext cx="3887839" cy="2372168"/>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400" b="1">
                <a:solidFill>
                  <a:schemeClr val="accent1"/>
                </a:solidFill>
                <a:latin typeface="+mj-lt"/>
                <a:ea typeface="+mj-ea"/>
                <a:cs typeface="+mj-cs"/>
              </a:rPr>
              <a:t>Solution Sketch Example</a:t>
            </a:r>
          </a:p>
        </p:txBody>
      </p:sp>
    </p:spTree>
    <p:extLst>
      <p:ext uri="{BB962C8B-B14F-4D97-AF65-F5344CB8AC3E}">
        <p14:creationId xmlns:p14="http://schemas.microsoft.com/office/powerpoint/2010/main" val="1856432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F60922F5-6480-C015-612C-85E5471E5EAE}"/>
              </a:ext>
            </a:extLst>
          </p:cNvPr>
          <p:cNvSpPr>
            <a:spLocks noGrp="1"/>
          </p:cNvSpPr>
          <p:nvPr>
            <p:ph type="title"/>
          </p:nvPr>
        </p:nvSpPr>
        <p:spPr/>
        <p:txBody>
          <a:bodyPr/>
          <a:lstStyle/>
          <a:p>
            <a:r>
              <a:rPr lang="en-US" dirty="0" err="1"/>
              <a:t>Tugas</a:t>
            </a:r>
            <a:endParaRPr lang="id-ID" dirty="0"/>
          </a:p>
        </p:txBody>
      </p:sp>
      <p:sp>
        <p:nvSpPr>
          <p:cNvPr id="3" name="Tampungan Konten 2">
            <a:extLst>
              <a:ext uri="{FF2B5EF4-FFF2-40B4-BE49-F238E27FC236}">
                <a16:creationId xmlns:a16="http://schemas.microsoft.com/office/drawing/2014/main" xmlns="" id="{46BD5537-8310-E360-A4D2-61BE70E26C59}"/>
              </a:ext>
            </a:extLst>
          </p:cNvPr>
          <p:cNvSpPr>
            <a:spLocks noGrp="1"/>
          </p:cNvSpPr>
          <p:nvPr>
            <p:ph idx="1"/>
          </p:nvPr>
        </p:nvSpPr>
        <p:spPr/>
        <p:txBody>
          <a:bodyPr/>
          <a:lstStyle/>
          <a:p>
            <a:r>
              <a:rPr lang="en-US" dirty="0" err="1"/>
              <a:t>Buatlah</a:t>
            </a:r>
            <a:r>
              <a:rPr lang="en-US" dirty="0"/>
              <a:t> 4 step sketch </a:t>
            </a:r>
            <a:r>
              <a:rPr lang="en-US" dirty="0" err="1"/>
              <a:t>dari</a:t>
            </a:r>
            <a:r>
              <a:rPr lang="en-US" dirty="0"/>
              <a:t> ide </a:t>
            </a:r>
            <a:r>
              <a:rPr lang="en-US" dirty="0" err="1"/>
              <a:t>usaha</a:t>
            </a:r>
            <a:r>
              <a:rPr lang="en-US" dirty="0"/>
              <a:t> </a:t>
            </a:r>
            <a:r>
              <a:rPr lang="en-US" dirty="0" err="1"/>
              <a:t>anda</a:t>
            </a:r>
            <a:r>
              <a:rPr lang="en-US" dirty="0"/>
              <a:t>, </a:t>
            </a:r>
            <a:r>
              <a:rPr lang="en-US" dirty="0" err="1"/>
              <a:t>dapat</a:t>
            </a:r>
            <a:r>
              <a:rPr lang="en-US" dirty="0"/>
              <a:t> Digambar </a:t>
            </a:r>
            <a:r>
              <a:rPr lang="en-US" dirty="0" err="1"/>
              <a:t>secara</a:t>
            </a:r>
            <a:r>
              <a:rPr lang="en-US" dirty="0"/>
              <a:t> </a:t>
            </a:r>
            <a:r>
              <a:rPr lang="en-US" dirty="0" err="1"/>
              <a:t>sederhana</a:t>
            </a:r>
            <a:r>
              <a:rPr lang="en-US" dirty="0"/>
              <a:t> di </a:t>
            </a:r>
            <a:r>
              <a:rPr lang="en-US" dirty="0" err="1"/>
              <a:t>kertas</a:t>
            </a:r>
            <a:r>
              <a:rPr lang="en-US" dirty="0"/>
              <a:t> a4 </a:t>
            </a:r>
            <a:r>
              <a:rPr lang="en-US" dirty="0" err="1"/>
              <a:t>atau</a:t>
            </a:r>
            <a:r>
              <a:rPr lang="en-US" dirty="0"/>
              <a:t> </a:t>
            </a:r>
            <a:r>
              <a:rPr lang="en-US" dirty="0" err="1"/>
              <a:t>menggunakan</a:t>
            </a:r>
            <a:r>
              <a:rPr lang="en-US" dirty="0"/>
              <a:t> word </a:t>
            </a:r>
            <a:r>
              <a:rPr lang="en-US" dirty="0" err="1"/>
              <a:t>atau</a:t>
            </a:r>
            <a:r>
              <a:rPr lang="en-US" dirty="0"/>
              <a:t> </a:t>
            </a:r>
            <a:r>
              <a:rPr lang="en-US" dirty="0" err="1"/>
              <a:t>canva</a:t>
            </a:r>
            <a:endParaRPr lang="id-ID" dirty="0"/>
          </a:p>
        </p:txBody>
      </p:sp>
    </p:spTree>
    <p:extLst>
      <p:ext uri="{BB962C8B-B14F-4D97-AF65-F5344CB8AC3E}">
        <p14:creationId xmlns:p14="http://schemas.microsoft.com/office/powerpoint/2010/main" val="587635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1" name="Straight Connector 10">
              <a:extLst>
                <a:ext uri="{FF2B5EF4-FFF2-40B4-BE49-F238E27FC236}">
                  <a16:creationId xmlns:a16="http://schemas.microsoft.com/office/drawing/2014/main" xmlns="" id="{2813DF2C-461A-4A8F-9679-A172790D1F3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2" name="Straight Connector 11">
              <a:extLst>
                <a:ext uri="{FF2B5EF4-FFF2-40B4-BE49-F238E27FC236}">
                  <a16:creationId xmlns:a16="http://schemas.microsoft.com/office/drawing/2014/main" xmlns="" id="{54CD3A85-C039-4249-86E4-1EB9318B549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3" name="Rectangle 23">
              <a:extLst>
                <a:ext uri="{FF2B5EF4-FFF2-40B4-BE49-F238E27FC236}">
                  <a16:creationId xmlns:a16="http://schemas.microsoft.com/office/drawing/2014/main" xmlns="" id="{887EA6D2-2883-42C2-993D-094CA6D65D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5">
              <a:extLst>
                <a:ext uri="{FF2B5EF4-FFF2-40B4-BE49-F238E27FC236}">
                  <a16:creationId xmlns:a16="http://schemas.microsoft.com/office/drawing/2014/main" xmlns="" id="{3B895046-636F-4D1B-ACA4-29AA0CB33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xmlns="" id="{C6B0CDE3-E054-4EDD-A43B-F96843D8BF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7">
              <a:extLst>
                <a:ext uri="{FF2B5EF4-FFF2-40B4-BE49-F238E27FC236}">
                  <a16:creationId xmlns:a16="http://schemas.microsoft.com/office/drawing/2014/main" xmlns="" id="{3B66B1A2-F145-4C9B-85CC-4BF30D58CB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8">
              <a:extLst>
                <a:ext uri="{FF2B5EF4-FFF2-40B4-BE49-F238E27FC236}">
                  <a16:creationId xmlns:a16="http://schemas.microsoft.com/office/drawing/2014/main" xmlns="" id="{5D4FC972-94B3-4035-8D31-E668C132B4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9">
              <a:extLst>
                <a:ext uri="{FF2B5EF4-FFF2-40B4-BE49-F238E27FC236}">
                  <a16:creationId xmlns:a16="http://schemas.microsoft.com/office/drawing/2014/main" xmlns="" id="{374B9941-AFBE-4A77-A50E-B6EA04A746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27A982C5-2C38-4CE9-BC18-94697AD657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xmlns="" id="{0060D8D1-7BB1-498F-AFBB-ADAC130A9E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extBox 3">
            <a:extLst>
              <a:ext uri="{FF2B5EF4-FFF2-40B4-BE49-F238E27FC236}">
                <a16:creationId xmlns:a16="http://schemas.microsoft.com/office/drawing/2014/main" xmlns="" id="{91929DB7-F9D0-537C-3096-630A70F3643A}"/>
              </a:ext>
            </a:extLst>
          </p:cNvPr>
          <p:cNvSpPr txBox="1"/>
          <p:nvPr/>
        </p:nvSpPr>
        <p:spPr>
          <a:xfrm>
            <a:off x="1600199" y="4571999"/>
            <a:ext cx="7673801" cy="1087656"/>
          </a:xfrm>
          <a:prstGeom prst="rect">
            <a:avLst/>
          </a:prstGeom>
        </p:spPr>
        <p:txBody>
          <a:bodyPr vert="horz" lIns="91440" tIns="45720" rIns="91440" bIns="45720" rtlCol="0" anchor="b">
            <a:normAutofit/>
          </a:bodyPr>
          <a:lstStyle/>
          <a:p>
            <a:pPr>
              <a:spcBef>
                <a:spcPct val="0"/>
              </a:spcBef>
              <a:spcAft>
                <a:spcPts val="600"/>
              </a:spcAft>
            </a:pPr>
            <a:r>
              <a:rPr lang="en-US" sz="4800" b="1" kern="1200">
                <a:solidFill>
                  <a:schemeClr val="accent1"/>
                </a:solidFill>
                <a:latin typeface="+mj-lt"/>
                <a:ea typeface="+mj-ea"/>
                <a:cs typeface="+mj-cs"/>
              </a:rPr>
              <a:t>The Four-step Sketch</a:t>
            </a:r>
          </a:p>
        </p:txBody>
      </p:sp>
      <p:pic>
        <p:nvPicPr>
          <p:cNvPr id="5" name="Content Placeholder 6" descr="A close up of text on a white background&#10;&#10;Description automatically generated">
            <a:extLst>
              <a:ext uri="{FF2B5EF4-FFF2-40B4-BE49-F238E27FC236}">
                <a16:creationId xmlns:a16="http://schemas.microsoft.com/office/drawing/2014/main" xmlns="" id="{5D789F68-B20A-D8D2-FECD-813C35551F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0201" y="610942"/>
            <a:ext cx="7625162" cy="3641014"/>
          </a:xfrm>
          <a:prstGeom prst="rect">
            <a:avLst/>
          </a:prstGeom>
        </p:spPr>
      </p:pic>
    </p:spTree>
    <p:extLst>
      <p:ext uri="{BB962C8B-B14F-4D97-AF65-F5344CB8AC3E}">
        <p14:creationId xmlns:p14="http://schemas.microsoft.com/office/powerpoint/2010/main" val="1296526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xmlns="" id="{10BE40E3-5550-4CDD-B4FD-387C33EBF1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xmlns="" id="{71A6B738-E50C-4653-B343-B9D6A5EA277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498768D6-B28C-40A3-B381-39306F5816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B27C15B9-7795-4321-AB30-DF1DEF65C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578EC957-1F3F-4C00-B023-C8725C2171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3D642632-BBD5-46D6-A91D-9B2BF68219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BF9D518D-AFF5-4DE2-AEE2-0EC15479A9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14EF979B-B00D-460C-BD56-7EEAFB7E0F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3E40F9A1-6B82-400F-9397-26D1D36F1F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2EF7DDF1-FF86-4CA4-B08B-8939557EBD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6D7C1F89-72B2-4FDC-B9E2-04F52D5C50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4" name="Picture 4" descr="A picture containing table&#10;&#10;Description automatically generated">
            <a:extLst>
              <a:ext uri="{FF2B5EF4-FFF2-40B4-BE49-F238E27FC236}">
                <a16:creationId xmlns:a16="http://schemas.microsoft.com/office/drawing/2014/main" xmlns="" id="{61D7C2E9-5A46-353E-0221-483D14B8DB78}"/>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8265" r="20511"/>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extBox 3">
            <a:extLst>
              <a:ext uri="{FF2B5EF4-FFF2-40B4-BE49-F238E27FC236}">
                <a16:creationId xmlns:a16="http://schemas.microsoft.com/office/drawing/2014/main" xmlns="" id="{0F383413-EA2A-89F5-6AD9-4968034335BB}"/>
              </a:ext>
            </a:extLst>
          </p:cNvPr>
          <p:cNvSpPr txBox="1"/>
          <p:nvPr/>
        </p:nvSpPr>
        <p:spPr>
          <a:xfrm>
            <a:off x="677333" y="609600"/>
            <a:ext cx="3851123" cy="1320800"/>
          </a:xfrm>
          <a:prstGeom prst="rect">
            <a:avLst/>
          </a:prstGeom>
        </p:spPr>
        <p:txBody>
          <a:bodyPr vert="horz" lIns="91440" tIns="45720" rIns="91440" bIns="45720" rtlCol="0" anchor="t">
            <a:normAutofit/>
          </a:bodyPr>
          <a:lstStyle/>
          <a:p>
            <a:pPr>
              <a:spcBef>
                <a:spcPct val="0"/>
              </a:spcBef>
              <a:spcAft>
                <a:spcPts val="600"/>
              </a:spcAft>
            </a:pPr>
            <a:r>
              <a:rPr lang="en-US" sz="3600" b="1">
                <a:solidFill>
                  <a:schemeClr val="accent1"/>
                </a:solidFill>
                <a:latin typeface="+mj-lt"/>
                <a:ea typeface="+mj-ea"/>
                <a:cs typeface="+mj-cs"/>
              </a:rPr>
              <a:t>Notes</a:t>
            </a:r>
          </a:p>
        </p:txBody>
      </p:sp>
      <p:sp>
        <p:nvSpPr>
          <p:cNvPr id="3" name="Content Placeholder 2">
            <a:extLst>
              <a:ext uri="{FF2B5EF4-FFF2-40B4-BE49-F238E27FC236}">
                <a16:creationId xmlns:a16="http://schemas.microsoft.com/office/drawing/2014/main" xmlns="" id="{2969362B-B989-1C7B-8183-89BD2D072AB9}"/>
              </a:ext>
            </a:extLst>
          </p:cNvPr>
          <p:cNvSpPr txBox="1">
            <a:spLocks/>
          </p:cNvSpPr>
          <p:nvPr/>
        </p:nvSpPr>
        <p:spPr>
          <a:xfrm>
            <a:off x="677334" y="2160589"/>
            <a:ext cx="3851122"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t>You and your team will walk around the room, look at the whiteboards, and take notes</a:t>
            </a:r>
          </a:p>
          <a:p>
            <a:r>
              <a:rPr lang="en-US"/>
              <a:t>Write down anything that looks useful.</a:t>
            </a:r>
          </a:p>
          <a:p>
            <a:r>
              <a:rPr lang="en-US"/>
              <a:t>At the end of notes time, the team closes their laptops and phones. Take another three minutes to review what you wrote down. Circle the notes that stand out. They’ll help you in the next step.</a:t>
            </a:r>
          </a:p>
          <a:p>
            <a:endParaRPr lang="en-US"/>
          </a:p>
        </p:txBody>
      </p:sp>
      <p:cxnSp>
        <p:nvCxnSpPr>
          <p:cNvPr id="21" name="Straight Connector 20">
            <a:extLst>
              <a:ext uri="{FF2B5EF4-FFF2-40B4-BE49-F238E27FC236}">
                <a16:creationId xmlns:a16="http://schemas.microsoft.com/office/drawing/2014/main" xmlns="" id="{64FA5DFF-7FE6-4855-84E6-DFA78EE978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2AFD8CBA-54A3-4363-991B-B9C631BBFA7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xmlns="" id="{3F088236-D655-4F88-B238-E167623580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xmlns="" id="{3DAC0C92-199E-475C-9390-119A9B027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4">
            <a:extLst>
              <a:ext uri="{FF2B5EF4-FFF2-40B4-BE49-F238E27FC236}">
                <a16:creationId xmlns:a16="http://schemas.microsoft.com/office/drawing/2014/main" xmlns="" id="{C4CFB339-0ED8-4FE2-9EF1-6D1375B84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xmlns="" id="{31896C80-2069-4431-9C19-83B9137344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xmlns="" id="{BF120A21-0841-4823-B0C4-28AEBCEF9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xmlns="" id="{DBB05BAE-BBD3-4289-899F-A6851503C6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9">
            <a:extLst>
              <a:ext uri="{FF2B5EF4-FFF2-40B4-BE49-F238E27FC236}">
                <a16:creationId xmlns:a16="http://schemas.microsoft.com/office/drawing/2014/main" xmlns="" id="{9874D11C-36F5-4BBE-A490-019A54E953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1644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xmlns="" id="{10BE40E3-5550-4CDD-B4FD-387C33EBF1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xmlns="" id="{71A6B738-E50C-4653-B343-B9D6A5EA277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498768D6-B28C-40A3-B381-39306F5816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B27C15B9-7795-4321-AB30-DF1DEF65C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578EC957-1F3F-4C00-B023-C8725C2171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3D642632-BBD5-46D6-A91D-9B2BF68219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BF9D518D-AFF5-4DE2-AEE2-0EC15479A9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14EF979B-B00D-460C-BD56-7EEAFB7E0F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3E40F9A1-6B82-400F-9397-26D1D36F1F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2EF7DDF1-FF86-4CA4-B08B-8939557EBD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6D7C1F89-72B2-4FDC-B9E2-04F52D5C50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3">
            <a:extLst>
              <a:ext uri="{FF2B5EF4-FFF2-40B4-BE49-F238E27FC236}">
                <a16:creationId xmlns:a16="http://schemas.microsoft.com/office/drawing/2014/main" xmlns="" id="{FE9D82A5-1ABE-88C1-23B3-EDDBFF4665DF}"/>
              </a:ext>
            </a:extLst>
          </p:cNvPr>
          <p:cNvSpPr txBox="1"/>
          <p:nvPr/>
        </p:nvSpPr>
        <p:spPr>
          <a:xfrm>
            <a:off x="5536734" y="609600"/>
            <a:ext cx="3737268" cy="1320800"/>
          </a:xfrm>
          <a:prstGeom prst="rect">
            <a:avLst/>
          </a:prstGeom>
        </p:spPr>
        <p:txBody>
          <a:bodyPr vert="horz" lIns="91440" tIns="45720" rIns="91440" bIns="45720" rtlCol="0" anchor="t">
            <a:normAutofit/>
          </a:bodyPr>
          <a:lstStyle/>
          <a:p>
            <a:pPr>
              <a:spcBef>
                <a:spcPct val="0"/>
              </a:spcBef>
              <a:spcAft>
                <a:spcPts val="600"/>
              </a:spcAft>
            </a:pPr>
            <a:r>
              <a:rPr lang="en-US" sz="3600" b="1">
                <a:solidFill>
                  <a:schemeClr val="accent1"/>
                </a:solidFill>
                <a:latin typeface="+mj-lt"/>
                <a:ea typeface="+mj-ea"/>
                <a:cs typeface="+mj-cs"/>
              </a:rPr>
              <a:t>Ideas</a:t>
            </a:r>
          </a:p>
        </p:txBody>
      </p:sp>
      <p:sp>
        <p:nvSpPr>
          <p:cNvPr id="3" name="Content Placeholder 2">
            <a:extLst>
              <a:ext uri="{FF2B5EF4-FFF2-40B4-BE49-F238E27FC236}">
                <a16:creationId xmlns:a16="http://schemas.microsoft.com/office/drawing/2014/main" xmlns="" id="{777BDCE7-B325-B08D-F36C-ECE493E038F6}"/>
              </a:ext>
            </a:extLst>
          </p:cNvPr>
          <p:cNvSpPr txBox="1">
            <a:spLocks/>
          </p:cNvSpPr>
          <p:nvPr/>
        </p:nvSpPr>
        <p:spPr>
          <a:xfrm>
            <a:off x="5209563" y="2160589"/>
            <a:ext cx="4064439"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t>Each person will jot down rough ideas, filling a sheet of paper with doodles, sample headlines, diagrams, stick figures doing stuff—anything that gives form to his or her thoughts</a:t>
            </a:r>
          </a:p>
          <a:p>
            <a:r>
              <a:rPr lang="en-US"/>
              <a:t>It doesn’t matter if these ideas are messy or incomplete. Take twenty minutes for idea generation. When you’re finished, spend an extra three minutes to review and circle your favorite ideas. </a:t>
            </a:r>
          </a:p>
        </p:txBody>
      </p:sp>
      <p:pic>
        <p:nvPicPr>
          <p:cNvPr id="5" name="Picture 4" descr="Drawings on colourful paper">
            <a:extLst>
              <a:ext uri="{FF2B5EF4-FFF2-40B4-BE49-F238E27FC236}">
                <a16:creationId xmlns:a16="http://schemas.microsoft.com/office/drawing/2014/main" xmlns="" id="{34ABDF14-F6A1-BD31-AA49-91AB2DF29F5A}"/>
              </a:ext>
            </a:extLst>
          </p:cNvPr>
          <p:cNvPicPr>
            <a:picLocks noChangeAspect="1"/>
          </p:cNvPicPr>
          <p:nvPr/>
        </p:nvPicPr>
        <p:blipFill rotWithShape="1">
          <a:blip r:embed="rId2"/>
          <a:srcRect l="13616" r="33873" b="-2"/>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1" name="Isosceles Triangle 20">
            <a:extLst>
              <a:ext uri="{FF2B5EF4-FFF2-40B4-BE49-F238E27FC236}">
                <a16:creationId xmlns:a16="http://schemas.microsoft.com/office/drawing/2014/main" xmlns="" id="{3BCB5F6A-9EB0-40B0-9D13-3023E9A2050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934370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xmlns="" id="{5FA426AD-B29A-F9BD-7847-1B0A2E3E6CF9}"/>
              </a:ext>
            </a:extLst>
          </p:cNvPr>
          <p:cNvSpPr txBox="1"/>
          <p:nvPr/>
        </p:nvSpPr>
        <p:spPr>
          <a:xfrm>
            <a:off x="8040137" y="762000"/>
            <a:ext cx="1390830" cy="523220"/>
          </a:xfrm>
          <a:prstGeom prst="rect">
            <a:avLst/>
          </a:prstGeom>
          <a:noFill/>
        </p:spPr>
        <p:txBody>
          <a:bodyPr wrap="none" rtlCol="0">
            <a:spAutoFit/>
          </a:bodyPr>
          <a:lstStyle/>
          <a:p>
            <a:pPr algn="r"/>
            <a:r>
              <a:rPr lang="en-US" sz="2800" b="1" dirty="0">
                <a:solidFill>
                  <a:srgbClr val="0079B8"/>
                </a:solidFill>
                <a:latin typeface="+mj-lt"/>
                <a:ea typeface="Verdana" pitchFamily="34" charset="0"/>
                <a:cs typeface="Verdana" pitchFamily="34" charset="0"/>
              </a:rPr>
              <a:t>Crazy 8s</a:t>
            </a:r>
            <a:endParaRPr lang="id-ID" sz="2800" b="1" dirty="0">
              <a:solidFill>
                <a:srgbClr val="0079B8"/>
              </a:solidFill>
              <a:latin typeface="+mj-lt"/>
              <a:ea typeface="Verdana" pitchFamily="34" charset="0"/>
              <a:cs typeface="Verdana" pitchFamily="34" charset="0"/>
            </a:endParaRPr>
          </a:p>
        </p:txBody>
      </p:sp>
      <p:sp>
        <p:nvSpPr>
          <p:cNvPr id="3" name="Content Placeholder 2">
            <a:extLst>
              <a:ext uri="{FF2B5EF4-FFF2-40B4-BE49-F238E27FC236}">
                <a16:creationId xmlns:a16="http://schemas.microsoft.com/office/drawing/2014/main" xmlns="" id="{C1F40A7D-D094-BF44-9EBE-D112CA824AE6}"/>
              </a:ext>
            </a:extLst>
          </p:cNvPr>
          <p:cNvSpPr txBox="1">
            <a:spLocks/>
          </p:cNvSpPr>
          <p:nvPr/>
        </p:nvSpPr>
        <p:spPr>
          <a:xfrm>
            <a:off x="2971800" y="2430827"/>
            <a:ext cx="6837114" cy="366517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a:t>Crazy 8s is a fast-paced exercise. Each person takes his or her strongest ideas and rapidly sketches eight variations in eight minutes. Crazy 8s forces you to push past your first reasonable solutions and make them better, or at least consider alternatives.</a:t>
            </a:r>
          </a:p>
          <a:p>
            <a:pPr algn="just"/>
            <a:r>
              <a:rPr lang="en-US"/>
              <a:t>And before you get the wrong idea, the “crazy” in Crazy 8s refers to the pace, not the nature of the ideas. Forget about the traditional brainstorm advice to be goofy. We want you to focus on good ideas—the ones you believe will work and help you hit your goals—and use Crazy 8s to tweak and expand on those good ideas.</a:t>
            </a:r>
            <a:endParaRPr lang="en-ID" dirty="0"/>
          </a:p>
        </p:txBody>
      </p:sp>
    </p:spTree>
    <p:extLst>
      <p:ext uri="{BB962C8B-B14F-4D97-AF65-F5344CB8AC3E}">
        <p14:creationId xmlns:p14="http://schemas.microsoft.com/office/powerpoint/2010/main" val="1056443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xmlns="" id="{1F2B4773-3207-44CC-B7AC-892B7049821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xmlns="" id="{2B8267CA-A7A5-4E11-9D92-4EAC3DD3E809}"/>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E83D61B5-C6B4-4A4B-85AD-FEE7A54912C0}"/>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A0B67FE4-688F-4497-8BFD-157613A697D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3BF5BE1A-9BAC-4581-A82B-FD8FE31595B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971E5644-6772-414A-8199-E30BFB02A5D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E8246D50-BB0C-408E-93FD-7B8D63A7F78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AFBC5D22-68C1-44FB-8181-CB84ECAA83F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FB6D0FCE-FBDB-4655-A1A7-640B1E86B56A}"/>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BC8157DF-FD90-4AD6-B803-3AC0ACD8E6A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3548B067-9D63-4D21-92EF-CBC9E6338C8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extBox 3">
            <a:extLst>
              <a:ext uri="{FF2B5EF4-FFF2-40B4-BE49-F238E27FC236}">
                <a16:creationId xmlns:a16="http://schemas.microsoft.com/office/drawing/2014/main" xmlns="" id="{26410A13-D162-9B6F-1CF1-5C4033543C2B}"/>
              </a:ext>
            </a:extLst>
          </p:cNvPr>
          <p:cNvSpPr txBox="1"/>
          <p:nvPr/>
        </p:nvSpPr>
        <p:spPr>
          <a:xfrm>
            <a:off x="677334" y="609600"/>
            <a:ext cx="2938468" cy="5431762"/>
          </a:xfrm>
          <a:prstGeom prst="rect">
            <a:avLst/>
          </a:prstGeom>
        </p:spPr>
        <p:txBody>
          <a:bodyPr vert="horz" lIns="91440" tIns="45720" rIns="91440" bIns="45720" rtlCol="0" anchor="ctr">
            <a:normAutofit/>
          </a:bodyPr>
          <a:lstStyle/>
          <a:p>
            <a:pPr>
              <a:spcBef>
                <a:spcPct val="0"/>
              </a:spcBef>
              <a:spcAft>
                <a:spcPts val="600"/>
              </a:spcAft>
            </a:pPr>
            <a:r>
              <a:rPr lang="en-US" sz="3600" b="1">
                <a:solidFill>
                  <a:schemeClr val="accent1"/>
                </a:solidFill>
                <a:latin typeface="+mj-lt"/>
                <a:ea typeface="+mj-ea"/>
                <a:cs typeface="+mj-cs"/>
              </a:rPr>
              <a:t>Crazy 8s</a:t>
            </a:r>
          </a:p>
        </p:txBody>
      </p:sp>
      <p:sp>
        <p:nvSpPr>
          <p:cNvPr id="3" name="Content Placeholder 2">
            <a:extLst>
              <a:ext uri="{FF2B5EF4-FFF2-40B4-BE49-F238E27FC236}">
                <a16:creationId xmlns:a16="http://schemas.microsoft.com/office/drawing/2014/main" xmlns="" id="{B102942C-2BAF-3125-7BBE-81EF23CF75D7}"/>
              </a:ext>
            </a:extLst>
          </p:cNvPr>
          <p:cNvSpPr txBox="1">
            <a:spLocks/>
          </p:cNvSpPr>
          <p:nvPr/>
        </p:nvSpPr>
        <p:spPr>
          <a:xfrm>
            <a:off x="3846889" y="609602"/>
            <a:ext cx="5424112" cy="3208334"/>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a:t>Each person begins Crazy 8s with a single sheet of letter-size paper. Fold the paper in half three times, so you have eight panels. Set a timer to sixty seconds. Hit “start” and begin sketching—you have sixty seconds per section, for a total of eight minutes to create eight miniature sketches. Go fast and be messy: As with the notes and ideas, Crazy 8s will not be shared with the team.</a:t>
            </a:r>
          </a:p>
          <a:p>
            <a:endParaRPr lang="en-US"/>
          </a:p>
        </p:txBody>
      </p:sp>
      <p:pic>
        <p:nvPicPr>
          <p:cNvPr id="4" name="Picture 4" descr="A picture containing drawing&#10;&#10;Description automatically generated">
            <a:extLst>
              <a:ext uri="{FF2B5EF4-FFF2-40B4-BE49-F238E27FC236}">
                <a16:creationId xmlns:a16="http://schemas.microsoft.com/office/drawing/2014/main" xmlns="" id="{64111560-25C4-FA7E-CD7F-7816398F62F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46889" y="4048918"/>
            <a:ext cx="5424112" cy="1817078"/>
          </a:xfrm>
          <a:prstGeom prst="rect">
            <a:avLst/>
          </a:prstGeom>
        </p:spPr>
      </p:pic>
    </p:spTree>
    <p:extLst>
      <p:ext uri="{BB962C8B-B14F-4D97-AF65-F5344CB8AC3E}">
        <p14:creationId xmlns:p14="http://schemas.microsoft.com/office/powerpoint/2010/main" val="622611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a:extLst>
              <a:ext uri="{FF2B5EF4-FFF2-40B4-BE49-F238E27FC236}">
                <a16:creationId xmlns:a16="http://schemas.microsoft.com/office/drawing/2014/main" xmlns="" id="{56A4830B-84CA-26A3-5D3F-0FEAFC17F1EA}"/>
              </a:ext>
            </a:extLst>
          </p:cNvPr>
          <p:cNvSpPr txBox="1"/>
          <p:nvPr/>
        </p:nvSpPr>
        <p:spPr>
          <a:xfrm>
            <a:off x="8040137" y="762000"/>
            <a:ext cx="1390830" cy="523220"/>
          </a:xfrm>
          <a:prstGeom prst="rect">
            <a:avLst/>
          </a:prstGeom>
          <a:noFill/>
        </p:spPr>
        <p:txBody>
          <a:bodyPr wrap="none" rtlCol="0">
            <a:spAutoFit/>
          </a:bodyPr>
          <a:lstStyle/>
          <a:p>
            <a:pPr algn="r"/>
            <a:r>
              <a:rPr lang="en-US" sz="2800" b="1" dirty="0">
                <a:solidFill>
                  <a:srgbClr val="0079B8"/>
                </a:solidFill>
                <a:latin typeface="+mj-lt"/>
                <a:ea typeface="Verdana" pitchFamily="34" charset="0"/>
                <a:cs typeface="Verdana" pitchFamily="34" charset="0"/>
              </a:rPr>
              <a:t>Crazy 8s</a:t>
            </a:r>
            <a:endParaRPr lang="id-ID" sz="2800" b="1" dirty="0">
              <a:solidFill>
                <a:srgbClr val="0079B8"/>
              </a:solidFill>
              <a:latin typeface="+mj-lt"/>
              <a:ea typeface="Verdana" pitchFamily="34" charset="0"/>
              <a:cs typeface="Verdana" pitchFamily="34" charset="0"/>
            </a:endParaRPr>
          </a:p>
        </p:txBody>
      </p:sp>
      <p:sp>
        <p:nvSpPr>
          <p:cNvPr id="3" name="Content Placeholder 2">
            <a:extLst>
              <a:ext uri="{FF2B5EF4-FFF2-40B4-BE49-F238E27FC236}">
                <a16:creationId xmlns:a16="http://schemas.microsoft.com/office/drawing/2014/main" xmlns="" id="{951C0AFF-FD55-FE02-868B-733C6806C330}"/>
              </a:ext>
            </a:extLst>
          </p:cNvPr>
          <p:cNvSpPr txBox="1">
            <a:spLocks/>
          </p:cNvSpPr>
          <p:nvPr/>
        </p:nvSpPr>
        <p:spPr>
          <a:xfrm>
            <a:off x="2971800" y="2430827"/>
            <a:ext cx="6837114" cy="3665173"/>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r>
              <a:rPr lang="en-US"/>
              <a:t>The exercise works best when you sketch several variations of the same idea</a:t>
            </a:r>
          </a:p>
          <a:p>
            <a:pPr algn="just"/>
            <a:r>
              <a:rPr lang="en-US"/>
              <a:t>If your idea contains words or marketing headlines or any other bits of text, you can use Crazy 8s to improve your phrasing</a:t>
            </a:r>
          </a:p>
          <a:p>
            <a:pPr algn="just"/>
            <a:endParaRPr lang="en-ID" dirty="0"/>
          </a:p>
        </p:txBody>
      </p:sp>
      <p:pic>
        <p:nvPicPr>
          <p:cNvPr id="4" name="Picture 5" descr="A close up of text on a desk&#10;&#10;Description automatically generated">
            <a:extLst>
              <a:ext uri="{FF2B5EF4-FFF2-40B4-BE49-F238E27FC236}">
                <a16:creationId xmlns:a16="http://schemas.microsoft.com/office/drawing/2014/main" xmlns="" id="{FDBF86E4-E38E-7502-772A-CD6A0D10DF4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3935" y="4191000"/>
            <a:ext cx="3772844" cy="2514600"/>
          </a:xfrm>
          <a:prstGeom prst="rect">
            <a:avLst/>
          </a:prstGeom>
        </p:spPr>
      </p:pic>
    </p:spTree>
    <p:extLst>
      <p:ext uri="{BB962C8B-B14F-4D97-AF65-F5344CB8AC3E}">
        <p14:creationId xmlns:p14="http://schemas.microsoft.com/office/powerpoint/2010/main" val="2458252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8">
            <a:extLst>
              <a:ext uri="{FF2B5EF4-FFF2-40B4-BE49-F238E27FC236}">
                <a16:creationId xmlns:a16="http://schemas.microsoft.com/office/drawing/2014/main" xmlns="" id="{10BE40E3-5550-4CDD-B4FD-387C33EBF157}"/>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0" name="Straight Connector 9">
              <a:extLst>
                <a:ext uri="{FF2B5EF4-FFF2-40B4-BE49-F238E27FC236}">
                  <a16:creationId xmlns:a16="http://schemas.microsoft.com/office/drawing/2014/main" xmlns="" id="{71A6B738-E50C-4653-B343-B9D6A5EA2771}"/>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xmlns="" id="{498768D6-B28C-40A3-B381-39306F5816D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xmlns="" id="{B27C15B9-7795-4321-AB30-DF1DEF65C19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xmlns="" id="{578EC957-1F3F-4C00-B023-C8725C2171C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xmlns="" id="{3D642632-BBD5-46D6-A91D-9B2BF68219B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xmlns="" id="{BF9D518D-AFF5-4DE2-AEE2-0EC15479A9A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xmlns="" id="{14EF979B-B00D-460C-BD56-7EEAFB7E0F9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xmlns="" id="{3E40F9A1-6B82-400F-9397-26D1D36F1F04}"/>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2EF7DDF1-FF86-4CA4-B08B-8939557EBDB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6D7C1F89-72B2-4FDC-B9E2-04F52D5C504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26" name="Picture 4" descr="Light bulb on yellow background with sketched light beams and cord">
            <a:extLst>
              <a:ext uri="{FF2B5EF4-FFF2-40B4-BE49-F238E27FC236}">
                <a16:creationId xmlns:a16="http://schemas.microsoft.com/office/drawing/2014/main" xmlns="" id="{8B699E50-7A70-5A7E-43F8-BB760EB4D69A}"/>
              </a:ext>
            </a:extLst>
          </p:cNvPr>
          <p:cNvPicPr>
            <a:picLocks noChangeAspect="1"/>
          </p:cNvPicPr>
          <p:nvPr/>
        </p:nvPicPr>
        <p:blipFill rotWithShape="1">
          <a:blip r:embed="rId2"/>
          <a:srcRect l="28957"/>
          <a:stretch/>
        </p:blipFill>
        <p:spPr>
          <a:xfrm>
            <a:off x="4269854" y="-1"/>
            <a:ext cx="7922146" cy="6858001"/>
          </a:xfrm>
          <a:custGeom>
            <a:avLst/>
            <a:gdLst/>
            <a:ahLst/>
            <a:cxnLst/>
            <a:rect l="l" t="t" r="r" b="b"/>
            <a:pathLst>
              <a:path w="7922146" h="6858001">
                <a:moveTo>
                  <a:pt x="379987" y="0"/>
                </a:moveTo>
                <a:lnTo>
                  <a:pt x="5304971" y="0"/>
                </a:lnTo>
                <a:lnTo>
                  <a:pt x="7065281" y="0"/>
                </a:lnTo>
                <a:lnTo>
                  <a:pt x="7397540" y="0"/>
                </a:lnTo>
                <a:lnTo>
                  <a:pt x="7397540" y="1"/>
                </a:lnTo>
                <a:lnTo>
                  <a:pt x="7922146" y="1"/>
                </a:lnTo>
                <a:lnTo>
                  <a:pt x="7922146" y="6858001"/>
                </a:lnTo>
                <a:lnTo>
                  <a:pt x="7065281" y="6858001"/>
                </a:lnTo>
                <a:lnTo>
                  <a:pt x="7065281" y="6858000"/>
                </a:lnTo>
                <a:lnTo>
                  <a:pt x="5932989" y="6858000"/>
                </a:lnTo>
                <a:lnTo>
                  <a:pt x="5932989" y="6858001"/>
                </a:lnTo>
                <a:lnTo>
                  <a:pt x="27809" y="6858001"/>
                </a:lnTo>
                <a:lnTo>
                  <a:pt x="1803228" y="4521201"/>
                </a:lnTo>
                <a:close/>
                <a:moveTo>
                  <a:pt x="0" y="0"/>
                </a:moveTo>
                <a:lnTo>
                  <a:pt x="379987" y="0"/>
                </a:lnTo>
                <a:lnTo>
                  <a:pt x="0" y="407"/>
                </a:lnTo>
                <a:close/>
              </a:path>
            </a:pathLst>
          </a:custGeom>
        </p:spPr>
      </p:pic>
      <p:sp>
        <p:nvSpPr>
          <p:cNvPr id="2" name="TextBox 3">
            <a:extLst>
              <a:ext uri="{FF2B5EF4-FFF2-40B4-BE49-F238E27FC236}">
                <a16:creationId xmlns:a16="http://schemas.microsoft.com/office/drawing/2014/main" xmlns="" id="{2D9237F3-0F82-160A-63CD-60AC2ABD5112}"/>
              </a:ext>
            </a:extLst>
          </p:cNvPr>
          <p:cNvSpPr txBox="1"/>
          <p:nvPr/>
        </p:nvSpPr>
        <p:spPr>
          <a:xfrm>
            <a:off x="677333" y="609600"/>
            <a:ext cx="3851123" cy="1320800"/>
          </a:xfrm>
          <a:prstGeom prst="rect">
            <a:avLst/>
          </a:prstGeom>
        </p:spPr>
        <p:txBody>
          <a:bodyPr vert="horz" lIns="91440" tIns="45720" rIns="91440" bIns="45720" rtlCol="0" anchor="t">
            <a:normAutofit/>
          </a:bodyPr>
          <a:lstStyle/>
          <a:p>
            <a:pPr>
              <a:spcBef>
                <a:spcPct val="0"/>
              </a:spcBef>
              <a:spcAft>
                <a:spcPts val="600"/>
              </a:spcAft>
            </a:pPr>
            <a:r>
              <a:rPr lang="en-US" sz="3600" b="1">
                <a:solidFill>
                  <a:schemeClr val="accent1"/>
                </a:solidFill>
                <a:latin typeface="+mj-lt"/>
                <a:ea typeface="+mj-ea"/>
                <a:cs typeface="+mj-cs"/>
              </a:rPr>
              <a:t>Solution Sketch</a:t>
            </a:r>
          </a:p>
        </p:txBody>
      </p:sp>
      <p:sp>
        <p:nvSpPr>
          <p:cNvPr id="3" name="Content Placeholder 2">
            <a:extLst>
              <a:ext uri="{FF2B5EF4-FFF2-40B4-BE49-F238E27FC236}">
                <a16:creationId xmlns:a16="http://schemas.microsoft.com/office/drawing/2014/main" xmlns="" id="{EC688C7B-50A7-B5BB-D0E7-18E446BBCDF9}"/>
              </a:ext>
            </a:extLst>
          </p:cNvPr>
          <p:cNvSpPr txBox="1">
            <a:spLocks/>
          </p:cNvSpPr>
          <p:nvPr/>
        </p:nvSpPr>
        <p:spPr>
          <a:xfrm>
            <a:off x="677334" y="2160589"/>
            <a:ext cx="3851122" cy="3880773"/>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457200" indent="-457200"/>
            <a:r>
              <a:rPr lang="en-US"/>
              <a:t>Make it self-explanatory</a:t>
            </a:r>
          </a:p>
          <a:p>
            <a:pPr marL="457200" indent="-457200"/>
            <a:r>
              <a:rPr lang="en-US"/>
              <a:t>Keep it anonymous</a:t>
            </a:r>
          </a:p>
          <a:p>
            <a:pPr marL="457200" indent="-457200"/>
            <a:r>
              <a:rPr lang="en-US"/>
              <a:t>Ugly is okay</a:t>
            </a:r>
          </a:p>
          <a:p>
            <a:pPr marL="457200" indent="-457200"/>
            <a:r>
              <a:rPr lang="en-US"/>
              <a:t>Words matter</a:t>
            </a:r>
          </a:p>
          <a:p>
            <a:pPr marL="457200" indent="-457200"/>
            <a:r>
              <a:rPr lang="en-US"/>
              <a:t>Give it a catchy title </a:t>
            </a:r>
          </a:p>
          <a:p>
            <a:endParaRPr lang="en-US"/>
          </a:p>
        </p:txBody>
      </p:sp>
      <p:cxnSp>
        <p:nvCxnSpPr>
          <p:cNvPr id="28" name="Straight Connector 20">
            <a:extLst>
              <a:ext uri="{FF2B5EF4-FFF2-40B4-BE49-F238E27FC236}">
                <a16:creationId xmlns:a16="http://schemas.microsoft.com/office/drawing/2014/main" xmlns="" id="{64FA5DFF-7FE6-4855-84E6-DFA78EE978BD}"/>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xmlns="" id="{2AFD8CBA-54A3-4363-991B-B9C631BBFA7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5" name="Rectangle 23">
            <a:extLst>
              <a:ext uri="{FF2B5EF4-FFF2-40B4-BE49-F238E27FC236}">
                <a16:creationId xmlns:a16="http://schemas.microsoft.com/office/drawing/2014/main" xmlns="" id="{3F088236-D655-4F88-B238-E1676235802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5">
            <a:extLst>
              <a:ext uri="{FF2B5EF4-FFF2-40B4-BE49-F238E27FC236}">
                <a16:creationId xmlns:a16="http://schemas.microsoft.com/office/drawing/2014/main" xmlns="" id="{3DAC0C92-199E-475C-9390-119A9B02727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4">
            <a:extLst>
              <a:ext uri="{FF2B5EF4-FFF2-40B4-BE49-F238E27FC236}">
                <a16:creationId xmlns:a16="http://schemas.microsoft.com/office/drawing/2014/main" xmlns="" id="{C4CFB339-0ED8-4FE2-9EF1-6D1375B8499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7">
            <a:extLst>
              <a:ext uri="{FF2B5EF4-FFF2-40B4-BE49-F238E27FC236}">
                <a16:creationId xmlns:a16="http://schemas.microsoft.com/office/drawing/2014/main" xmlns="" id="{31896C80-2069-4431-9C19-83B91373449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47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8">
            <a:extLst>
              <a:ext uri="{FF2B5EF4-FFF2-40B4-BE49-F238E27FC236}">
                <a16:creationId xmlns:a16="http://schemas.microsoft.com/office/drawing/2014/main" xmlns="" id="{BF120A21-0841-4823-B0C4-28AEBCEF9B7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9">
            <a:extLst>
              <a:ext uri="{FF2B5EF4-FFF2-40B4-BE49-F238E27FC236}">
                <a16:creationId xmlns:a16="http://schemas.microsoft.com/office/drawing/2014/main" xmlns="" id="{DBB05BAE-BBD3-4289-899F-A6851503C6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Isosceles Triangle 29">
            <a:extLst>
              <a:ext uri="{FF2B5EF4-FFF2-40B4-BE49-F238E27FC236}">
                <a16:creationId xmlns:a16="http://schemas.microsoft.com/office/drawing/2014/main" xmlns="" id="{9874D11C-36F5-4BBE-A490-019A54E953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429723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88C9B83F-64CD-41C1-925F-A08801FFD0B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xmlns="" id="{E1655065-0BD7-4422-BEC0-4401E998090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xmlns="" id="{4DDD90AC-ABEC-4A76-9C9C-AD0A5F8FC7F2}"/>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xmlns="" id="{21A8AFEF-EC50-4C0B-9C64-814B76C820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xmlns="" id="{CAFAA800-E117-4357-84E4-56B63EA03E3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xmlns="" id="{8DDFC9F4-3B45-402D-8AD7-60B3F08ED75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xmlns="" id="{F26A0854-FBE4-4587-B349-06BE192BD7F6}"/>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xmlns="" id="{54A9C4C6-FF7D-470E-BFCA-CE4F60A1F0A8}"/>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xmlns="" id="{B1721EA8-4871-45D4-B78F-AE805A3004B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xmlns="" id="{E5763971-E3A3-45C6-9BA8-2E032C7A55E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xmlns="" id="{32752E94-0E01-4AF5-A43A-F2FAD8737C29}"/>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pic>
        <p:nvPicPr>
          <p:cNvPr id="3" name="Picture 6" descr="A close up of text on a white background&#10;&#10;Description automatically generated">
            <a:extLst>
              <a:ext uri="{FF2B5EF4-FFF2-40B4-BE49-F238E27FC236}">
                <a16:creationId xmlns:a16="http://schemas.microsoft.com/office/drawing/2014/main" xmlns="" id="{810057AD-3208-60F4-F5A6-865C29DEBA3E}"/>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4667" t="9091" r="4523" b="3"/>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 name="TextBox 3">
            <a:extLst>
              <a:ext uri="{FF2B5EF4-FFF2-40B4-BE49-F238E27FC236}">
                <a16:creationId xmlns:a16="http://schemas.microsoft.com/office/drawing/2014/main" xmlns="" id="{A4CB7486-4A04-B0D9-7D58-1892E98A6962}"/>
              </a:ext>
            </a:extLst>
          </p:cNvPr>
          <p:cNvSpPr txBox="1"/>
          <p:nvPr/>
        </p:nvSpPr>
        <p:spPr>
          <a:xfrm>
            <a:off x="5380563" y="1678665"/>
            <a:ext cx="3887839" cy="2372168"/>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5400" b="1">
                <a:solidFill>
                  <a:schemeClr val="accent1"/>
                </a:solidFill>
                <a:latin typeface="+mj-lt"/>
                <a:ea typeface="+mj-ea"/>
                <a:cs typeface="+mj-cs"/>
              </a:rPr>
              <a:t>Solution Sketch Example</a:t>
            </a:r>
          </a:p>
        </p:txBody>
      </p:sp>
    </p:spTree>
    <p:extLst>
      <p:ext uri="{BB962C8B-B14F-4D97-AF65-F5344CB8AC3E}">
        <p14:creationId xmlns:p14="http://schemas.microsoft.com/office/powerpoint/2010/main" val="509523938"/>
      </p:ext>
    </p:extLst>
  </p:cSld>
  <p:clrMapOvr>
    <a:masterClrMapping/>
  </p:clrMapOvr>
</p:sld>
</file>

<file path=ppt/theme/theme1.xml><?xml version="1.0" encoding="utf-8"?>
<a:theme xmlns:a="http://schemas.openxmlformats.org/drawingml/2006/main" name="Faset">
  <a:themeElements>
    <a:clrScheme name="Fas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11</TotalTime>
  <Words>339</Words>
  <Application>Microsoft Office PowerPoint</Application>
  <PresentationFormat>Widescreen</PresentationFormat>
  <Paragraphs>27</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Trebuchet MS</vt:lpstr>
      <vt:lpstr>Verdana</vt:lpstr>
      <vt:lpstr>Wingdings 3</vt:lpstr>
      <vt:lpstr>Faset</vt:lpstr>
      <vt:lpstr>4 step sketch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Tugas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step sketch</dc:title>
  <dc:creator>Nurina</dc:creator>
  <cp:lastModifiedBy>Toshiba</cp:lastModifiedBy>
  <cp:revision>2</cp:revision>
  <dcterms:created xsi:type="dcterms:W3CDTF">2023-03-05T13:43:22Z</dcterms:created>
  <dcterms:modified xsi:type="dcterms:W3CDTF">2023-03-28T23:30:02Z</dcterms:modified>
</cp:coreProperties>
</file>